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FFCC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99133" autoAdjust="0"/>
  </p:normalViewPr>
  <p:slideViewPr>
    <p:cSldViewPr snapToGrid="0">
      <p:cViewPr>
        <p:scale>
          <a:sx n="100" d="100"/>
          <a:sy n="100" d="100"/>
        </p:scale>
        <p:origin x="-5088" y="-20766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notesSlide" Target="../notesSlides/notesSlide1.xml"/><Relationship Id="rId21" Type="http://schemas.openxmlformats.org/officeDocument/2006/relationships/image" Target="../media/image21.png"/><Relationship Id="rId7" Type="http://schemas.openxmlformats.org/officeDocument/2006/relationships/image" Target="../media/image5.emf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1.png"/><Relationship Id="rId5" Type="http://schemas.openxmlformats.org/officeDocument/2006/relationships/image" Target="../media/image7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6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6"/>
          <p:cNvSpPr>
            <a:spLocks noChangeArrowheads="1"/>
          </p:cNvSpPr>
          <p:nvPr/>
        </p:nvSpPr>
        <p:spPr bwMode="auto">
          <a:xfrm>
            <a:off x="14332889" y="5978051"/>
            <a:ext cx="12931576" cy="73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ctr" defTabSz="1029846">
              <a:lnSpc>
                <a:spcPct val="80000"/>
              </a:lnSpc>
              <a:defRPr/>
            </a:pPr>
            <a:endParaRPr lang="en-US" altLang="zh-TW" sz="987" b="1" dirty="0">
              <a:latin typeface="+mj-lt"/>
              <a:ea typeface="標楷體" pitchFamily="65" charset="-120"/>
            </a:endParaRPr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3676225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1307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7899" b="1" dirty="0">
                <a:solidFill>
                  <a:schemeClr val="bg1"/>
                </a:solidFill>
                <a:ea typeface="標楷體" pitchFamily="65" charset="-120"/>
              </a:rPr>
              <a:t>生醫訊號放大器</a:t>
            </a:r>
            <a:r>
              <a:rPr lang="en-US" altLang="zh-TW" sz="7899" b="1" dirty="0">
                <a:solidFill>
                  <a:schemeClr val="bg1"/>
                </a:solidFill>
                <a:ea typeface="標楷體" pitchFamily="65" charset="-120"/>
              </a:rPr>
              <a:t>(Biomedical Signal Amplifier</a:t>
            </a:r>
            <a:r>
              <a:rPr lang="en-US" altLang="zh-TW" sz="7899" b="1" dirty="0" smtClean="0">
                <a:solidFill>
                  <a:schemeClr val="bg1"/>
                </a:solidFill>
                <a:ea typeface="標楷體" pitchFamily="65" charset="-120"/>
              </a:rPr>
              <a:t>)</a:t>
            </a:r>
            <a:endParaRPr lang="en-US" altLang="zh-TW" sz="7899" b="1" dirty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243673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指導教授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沈鼎嵐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：蔡欣穎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5" name="Rectangle 146"/>
              <p:cNvSpPr>
                <a:spLocks noChangeArrowheads="1"/>
              </p:cNvSpPr>
              <p:nvPr/>
            </p:nvSpPr>
            <p:spPr bwMode="auto">
              <a:xfrm>
                <a:off x="14332888" y="5978052"/>
                <a:ext cx="13417490" cy="31094177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lIns="103082" tIns="49764" rIns="103082" bIns="49764" anchorCtr="1">
                <a:spAutoFit/>
              </a:bodyPr>
              <a:lstStyle/>
              <a:p>
                <a:pPr marL="571500" indent="-571500">
                  <a:lnSpc>
                    <a:spcPct val="80000"/>
                  </a:lnSpc>
                  <a:spcAft>
                    <a:spcPct val="40000"/>
                  </a:spcAft>
                  <a:buFont typeface="Arial" pitchFamily="34" charset="0"/>
                  <a:buChar char="•"/>
                </a:pP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Sallen-Key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低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通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濾波器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由圖八可以推得轉換函數為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TW" sz="320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TW" sz="320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𝑉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𝑂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TW" sz="320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𝑉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𝑖</m:t>
                            </m:r>
                          </m:sub>
                        </m:sSub>
                      </m:den>
                    </m:f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f>
                      <m:fPr>
                        <m:ctrlPr>
                          <a:rPr kumimoji="0" lang="en-US" altLang="zh-TW" sz="32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num>
                      <m:den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1+</m:t>
                        </m:r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𝑠</m:t>
                        </m:r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(</m:t>
                        </m:r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1</m:t>
                            </m:r>
                          </m:sub>
                        </m:sSub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+</m:t>
                        </m:r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)</m:t>
                        </m:r>
                        <m:sSup>
                          <m:sSup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p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+</m:t>
                            </m:r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𝑠</m:t>
                            </m:r>
                          </m:e>
                          <m:sup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p>
                        </m:sSup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kumimoji="0" lang="en-US" altLang="zh-TW" sz="32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r>
                  <a:rPr kumimoji="0" lang="zh-TW" altLang="en-US" sz="2800" dirty="0" smtClean="0">
                    <a:ea typeface="標楷體" pitchFamily="65" charset="-120"/>
                  </a:rPr>
                  <a:t>由此可知，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TW" sz="320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TW" sz="320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zh-TW" altLang="en-US" sz="3200" i="1" smtClean="0">
                                <a:latin typeface="Cambria Math"/>
                                <a:ea typeface="標楷體" pitchFamily="65" charset="-120"/>
                              </a:rPr>
                              <m:t>𝜔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𝑜</m:t>
                            </m:r>
                          </m:sub>
                        </m:sSub>
                      </m:num>
                      <m:den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𝑄</m:t>
                        </m:r>
                      </m:den>
                    </m:f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f>
                      <m:fPr>
                        <m:ctrlPr>
                          <a:rPr kumimoji="0" lang="en-US" altLang="zh-TW" sz="32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+</m:t>
                    </m:r>
                    <m:f>
                      <m:fPr>
                        <m:ctrlPr>
                          <a:rPr kumimoji="0" lang="en-US" altLang="zh-TW" sz="32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3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kumimoji="0" lang="en-US" altLang="zh-TW" sz="32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TW" altLang="en-US" sz="3200" dirty="0" smtClean="0">
                    <a:latin typeface="標楷體" pitchFamily="65" charset="-120"/>
                    <a:ea typeface="標楷體" pitchFamily="65" charset="-120"/>
                  </a:rPr>
                  <a:t> 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3200" i="1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kumimoji="0" lang="zh-TW" altLang="en-US" sz="3200" i="1">
                            <a:latin typeface="Cambria Math"/>
                            <a:ea typeface="標楷體" pitchFamily="65" charset="-120"/>
                          </a:rPr>
                          <m:t>𝜔</m:t>
                        </m:r>
                      </m:e>
                      <m:sub>
                        <m:r>
                          <a:rPr kumimoji="0" lang="en-US" altLang="zh-TW" sz="3200" i="1">
                            <a:latin typeface="Cambria Math"/>
                            <a:ea typeface="標楷體" pitchFamily="65" charset="-120"/>
                          </a:rPr>
                          <m:t>𝑜</m:t>
                        </m:r>
                      </m:sub>
                    </m:sSub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f>
                      <m:fPr>
                        <m:ctrlPr>
                          <a:rPr kumimoji="0" lang="en-US" altLang="zh-TW" sz="32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r>
                          <a:rPr kumimoji="0" lang="en-US" altLang="zh-TW" sz="3200" b="0" i="1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TW" sz="32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radPr>
                          <m:deg/>
                          <m:e>
                            <m:sSub>
                              <m:sSubPr>
                                <m:ctrlPr>
                                  <a:rPr kumimoji="0" lang="en-US" altLang="zh-TW" sz="32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1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0" lang="en-US" altLang="zh-TW" sz="32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𝑅</m:t>
                                </m:r>
                              </m:e>
                              <m:sub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2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0" lang="en-US" altLang="zh-TW" sz="32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3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kumimoji="0" lang="en-US" altLang="zh-TW" sz="32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kumimoji="0" lang="en-US" altLang="zh-TW" sz="3200" i="1">
                                    <a:latin typeface="Cambria Math"/>
                                    <a:ea typeface="標楷體" pitchFamily="65" charset="-120"/>
                                  </a:rPr>
                                  <m:t>4</m:t>
                                </m:r>
                              </m:sub>
                            </m:sSub>
                          </m:e>
                        </m:rad>
                      </m:den>
                    </m:f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=2</m:t>
                    </m:r>
                    <m:r>
                      <a:rPr kumimoji="0" lang="zh-TW" altLang="en-US" sz="3200" b="0" i="1" smtClean="0">
                        <a:latin typeface="Cambria Math"/>
                        <a:ea typeface="標楷體" pitchFamily="65" charset="-120"/>
                      </a:rPr>
                      <m:t>𝜋</m:t>
                    </m:r>
                    <m:r>
                      <a:rPr kumimoji="0" lang="en-US" altLang="zh-TW" sz="3200" b="0" i="1" smtClean="0">
                        <a:latin typeface="Cambria Math"/>
                        <a:ea typeface="標楷體" pitchFamily="65" charset="-120"/>
                      </a:rPr>
                      <m:t>𝑓</m:t>
                    </m:r>
                  </m:oMath>
                </a14:m>
                <a:endParaRPr kumimoji="0" lang="en-US" altLang="zh-TW" sz="32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訂定</a:t>
                </a:r>
                <a14:m>
                  <m:oMath xmlns:m="http://schemas.openxmlformats.org/officeDocument/2006/math">
                    <m:r>
                      <a:rPr kumimoji="0" lang="en-US" altLang="zh-TW" sz="2800" b="0" i="1" smtClean="0">
                        <a:latin typeface="Cambria Math"/>
                        <a:ea typeface="標楷體" pitchFamily="65" charset="-120"/>
                      </a:rPr>
                      <m:t>𝑄</m:t>
                    </m:r>
                  </m:oMath>
                </a14:m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=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0.707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14:m>
                  <m:oMath xmlns:m="http://schemas.openxmlformats.org/officeDocument/2006/math">
                    <m:r>
                      <a:rPr kumimoji="0" lang="en-US" altLang="zh-TW" sz="2800" i="1">
                        <a:latin typeface="Cambria Math"/>
                        <a:ea typeface="標楷體" pitchFamily="65" charset="-120"/>
                      </a:rPr>
                      <m:t>𝑓</m:t>
                    </m:r>
                  </m:oMath>
                </a14:m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=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200Hz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固定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𝑅</m:t>
                        </m:r>
                      </m:e>
                      <m:sub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1</m:t>
                        </m:r>
                      </m:sub>
                    </m:sSub>
                    <m:sSub>
                      <m:sSub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=</m:t>
                        </m:r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𝑅</m:t>
                        </m:r>
                      </m:e>
                      <m:sub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2</m:t>
                        </m:r>
                      </m:sub>
                    </m:sSub>
                    <m:r>
                      <a:rPr kumimoji="0" lang="en-US" altLang="zh-TW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=100</m:t>
                    </m:r>
                  </m:oMath>
                </a14:m>
                <a:r>
                  <a:rPr kumimoji="0" lang="en-US" altLang="zh-TW" sz="2800" dirty="0" smtClean="0">
                    <a:latin typeface="Symbol" pitchFamily="18" charset="2"/>
                    <a:ea typeface="標楷體" pitchFamily="65" charset="-120"/>
                  </a:rPr>
                  <a:t>W</a:t>
                </a:r>
                <a:r>
                  <a:rPr kumimoji="0" lang="zh-TW" altLang="en-US" sz="2800" dirty="0" smtClean="0">
                    <a:latin typeface="Symbol" pitchFamily="18" charset="2"/>
                    <a:ea typeface="標楷體" pitchFamily="65" charset="-120"/>
                  </a:rPr>
                  <a:t>，算出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3</m:t>
                        </m:r>
                      </m:sub>
                    </m:sSub>
                    <m:r>
                      <a:rPr kumimoji="0" lang="en-US" altLang="zh-TW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=5.6</m:t>
                    </m:r>
                    <m:r>
                      <a:rPr kumimoji="0" lang="zh-TW" altLang="en-US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𝜇</m:t>
                    </m:r>
                    <m:r>
                      <a:rPr kumimoji="0" lang="en-US" altLang="zh-TW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𝐹</m:t>
                    </m:r>
                  </m:oMath>
                </a14:m>
                <a:r>
                  <a:rPr kumimoji="0" lang="zh-TW" altLang="en-US" sz="2800" dirty="0" smtClean="0">
                    <a:latin typeface="Symbol" pitchFamily="18" charset="2"/>
                    <a:ea typeface="標楷體" pitchFamily="65" charset="-120"/>
                  </a:rPr>
                  <a:t>，</a:t>
                </a:r>
                <a:r>
                  <a:rPr kumimoji="0" lang="en-US" altLang="zh-TW" sz="2800" dirty="0">
                    <a:ea typeface="標楷體" pitchFamily="65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  <a:cs typeface="Times New Roman" pitchFamily="18" charset="0"/>
                          </a:rPr>
                        </m:ctrlPr>
                      </m:sSubPr>
                      <m:e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𝐶</m:t>
                        </m:r>
                      </m:e>
                      <m:sub>
                        <m:r>
                          <a:rPr kumimoji="0" lang="en-US" altLang="zh-TW" sz="2800">
                            <a:latin typeface="Cambria Math"/>
                            <a:ea typeface="標楷體" pitchFamily="65" charset="-120"/>
                            <a:cs typeface="Times New Roman" pitchFamily="18" charset="0"/>
                          </a:rPr>
                          <m:t>4</m:t>
                        </m:r>
                      </m:sub>
                    </m:sSub>
                    <m:r>
                      <a:rPr kumimoji="0" lang="en-US" altLang="zh-TW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=11.2</m:t>
                    </m:r>
                    <m:r>
                      <a:rPr kumimoji="0" lang="zh-TW" altLang="en-US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𝜇</m:t>
                    </m:r>
                    <m:r>
                      <a:rPr kumimoji="0" lang="en-US" altLang="zh-TW" sz="2800">
                        <a:latin typeface="Cambria Math"/>
                        <a:ea typeface="標楷體" pitchFamily="65" charset="-120"/>
                        <a:cs typeface="Times New Roman" pitchFamily="18" charset="0"/>
                      </a:rPr>
                      <m:t>𝐹</m:t>
                    </m:r>
                  </m:oMath>
                </a14:m>
                <a:endParaRPr kumimoji="0" lang="en-US" altLang="zh-TW" sz="2800" dirty="0">
                  <a:ea typeface="標楷體" pitchFamily="65" charset="-120"/>
                  <a:cs typeface="Times New Roman" pitchFamily="18" charset="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低通濾波器的小訊號模型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波形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如圖九，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Lowpass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(3dB point)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200.61Hz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>
                  <a:lnSpc>
                    <a:spcPct val="80000"/>
                  </a:lnSpc>
                  <a:spcAft>
                    <a:spcPct val="40000"/>
                  </a:spcAft>
                  <a:buFont typeface="Arial" pitchFamily="34" charset="0"/>
                  <a:buChar char="•"/>
                </a:pP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Layout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佈局圖和模擬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L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ayout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佈局圖如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圖十，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面積為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387.83</a:t>
                </a:r>
                <a:r>
                  <a:rPr kumimoji="0" lang="en-US" altLang="zh-TW" sz="2800" dirty="0" smtClean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mx314.38</a:t>
                </a:r>
                <a:r>
                  <a:rPr kumimoji="0" lang="en-US" altLang="zh-TW" sz="2800" dirty="0" smtClean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m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pre-</a:t>
                </a:r>
                <a:r>
                  <a:rPr kumimoji="0" lang="en-US" altLang="zh-TW" sz="2800" dirty="0" err="1" smtClean="0">
                    <a:ea typeface="標楷體" pitchFamily="65" charset="-120"/>
                    <a:cs typeface="Times New Roman" pitchFamily="18" charset="0"/>
                  </a:rPr>
                  <a:t>sim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暫態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模擬波形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tt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)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如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圖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十一，放大增益約為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1000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倍，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post-</a:t>
                </a:r>
                <a:r>
                  <a:rPr kumimoji="0" lang="en-US" altLang="zh-TW" sz="2800" dirty="0" err="1" smtClean="0">
                    <a:ea typeface="標楷體" pitchFamily="65" charset="-120"/>
                    <a:cs typeface="Times New Roman" pitchFamily="18" charset="0"/>
                  </a:rPr>
                  <a:t>sim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暫態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模擬波形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tt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)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如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圖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十二，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放大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增益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也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約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1000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倍。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endParaRPr lang="en-US" altLang="zh-TW" sz="395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Aft>
                    <a:spcPct val="40000"/>
                  </a:spcAft>
                </a:pPr>
                <a:r>
                  <a:rPr lang="zh-TW" altLang="en-US" sz="3950" b="1" dirty="0" smtClean="0">
                    <a:latin typeface="標楷體" pitchFamily="65" charset="-120"/>
                    <a:ea typeface="標楷體" pitchFamily="65" charset="-120"/>
                  </a:rPr>
                  <a:t>實測量測方法</a:t>
                </a:r>
                <a:endParaRPr lang="en-US" altLang="zh-TW" sz="3950" dirty="0">
                  <a:ea typeface="標楷體" pitchFamily="65" charset="-12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Fluke 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PS420</a:t>
                </a:r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為一病患參數模擬機，利用其輸入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一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模擬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心跳訊號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;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電源</a:t>
                </a:r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供應器輸入</a:t>
                </a:r>
                <a:r>
                  <a:rPr lang="en-US" altLang="zh-TW" sz="2800" dirty="0">
                    <a:latin typeface="標楷體" pitchFamily="65" charset="-120"/>
                    <a:ea typeface="標楷體" pitchFamily="65" charset="-120"/>
                  </a:rPr>
                  <a:t>: 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VDD:0.9V 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，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VSS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:-0.9V</a:t>
                </a:r>
                <a:r>
                  <a:rPr lang="zh-TW" altLang="en-US" sz="2800" dirty="0" smtClean="0"/>
                  <a:t>，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並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在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量測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晶片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時，外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接一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200Hz</a:t>
                </a:r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的低通濾波器，最後使用示波器測量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輸出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心跳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訊號。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量測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方法如圖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十三， 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post-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sim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心跳模擬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tt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)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如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圖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十四。</a:t>
                </a:r>
                <a:endParaRPr lang="zh-TW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4345" b="1" dirty="0" smtClean="0"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4345" b="1" dirty="0" smtClean="0"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2800" b="1" dirty="0" smtClean="0"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2800" b="1" dirty="0" smtClean="0">
                  <a:ea typeface="標楷體" pitchFamily="65" charset="-120"/>
                </a:endParaRPr>
              </a:p>
              <a:p>
                <a:pPr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900" b="1" dirty="0">
                  <a:ea typeface="標楷體" pitchFamily="65" charset="-120"/>
                </a:endParaRPr>
              </a:p>
              <a:p>
                <a:pPr algn="ctr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r>
                  <a:rPr lang="zh-TW" altLang="en-US" sz="4345" b="1" dirty="0" smtClean="0">
                    <a:ea typeface="標楷體" pitchFamily="65" charset="-120"/>
                  </a:rPr>
                  <a:t>結論</a:t>
                </a:r>
                <a:endParaRPr lang="en-US" altLang="en-US" sz="4345" b="1" dirty="0" smtClean="0">
                  <a:ea typeface="標楷體" pitchFamily="65" charset="-120"/>
                </a:endParaRPr>
              </a:p>
              <a:p>
                <a:pPr marL="457200" indent="-457200" algn="just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電源供應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VSS=-0.9V</a:t>
                </a:r>
                <a:r>
                  <a:rPr kumimoji="0" lang="zh-TW" altLang="en-US" sz="2800" dirty="0">
                    <a:ea typeface="標楷體" pitchFamily="65" charset="-120"/>
                    <a:cs typeface="Times New Roman" pitchFamily="18" charset="0"/>
                  </a:rPr>
                  <a:t>，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VDD=+0.9V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預計增益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1000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倍，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功率消耗約為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2mW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kumimoji="0" lang="en-US" altLang="zh-TW" sz="2800" dirty="0">
                    <a:latin typeface="標楷體" pitchFamily="65" charset="-120"/>
                    <a:ea typeface="標楷體" pitchFamily="65" charset="-120"/>
                  </a:rPr>
                  <a:t> </a:t>
                </a:r>
                <a:r>
                  <a:rPr kumimoji="0" lang="en-US" altLang="zh-TW" sz="2800" dirty="0" err="1">
                    <a:ea typeface="標楷體" pitchFamily="65" charset="-120"/>
                    <a:cs typeface="Times New Roman" pitchFamily="18" charset="0"/>
                  </a:rPr>
                  <a:t>Lowpass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(3dB point)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0.1Hz</a:t>
                </a:r>
                <a:r>
                  <a:rPr kumimoji="0" lang="zh-TW" altLang="en-US" sz="2800" dirty="0" smtClean="0">
                    <a:ea typeface="標楷體" pitchFamily="65" charset="-120"/>
                    <a:cs typeface="Times New Roman" pitchFamily="18" charset="0"/>
                  </a:rPr>
                  <a:t>，模擬量測和預計規格細節列於下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表，如圖十五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lang="en-US" altLang="zh-TW" sz="2765" dirty="0" smtClean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 smtClean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 smtClean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 smtClean="0">
                  <a:ea typeface="標楷體" pitchFamily="65" charset="-120"/>
                </a:endParaRPr>
              </a:p>
              <a:p>
                <a:pPr algn="just">
                  <a:spcBef>
                    <a:spcPct val="20000"/>
                  </a:spcBef>
                </a:pPr>
                <a:endParaRPr lang="en-US" altLang="zh-TW" sz="2765" dirty="0" smtClean="0"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15365" name="Rectangle 14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32888" y="5978052"/>
                <a:ext cx="13417490" cy="31094177"/>
              </a:xfrm>
              <a:prstGeom prst="rect">
                <a:avLst/>
              </a:prstGeom>
              <a:blipFill rotWithShape="1">
                <a:blip r:embed="rId4"/>
                <a:stretch>
                  <a:fillRect l="-1680" t="-451" r="-1680"/>
                </a:stretch>
              </a:blipFill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66" name="Rectangle 66"/>
              <p:cNvSpPr>
                <a:spLocks noChangeArrowheads="1"/>
              </p:cNvSpPr>
              <p:nvPr/>
            </p:nvSpPr>
            <p:spPr bwMode="auto">
              <a:xfrm>
                <a:off x="399265" y="5978051"/>
                <a:ext cx="13258709" cy="31266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2990" tIns="51495" rIns="102990" bIns="51495" anchorCtr="1"/>
              <a:lstStyle/>
              <a:p>
                <a:pPr algn="just" defTabSz="1029846">
                  <a:lnSpc>
                    <a:spcPct val="80000"/>
                  </a:lnSpc>
                </a:pPr>
                <a:endParaRPr lang="en-US" altLang="zh-TW" sz="280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Aft>
                    <a:spcPct val="40000"/>
                  </a:spcAft>
                </a:pPr>
                <a:r>
                  <a:rPr lang="zh-TW" altLang="en-US" sz="3600" b="1" dirty="0">
                    <a:latin typeface="標楷體" pitchFamily="65" charset="-120"/>
                    <a:ea typeface="標楷體" pitchFamily="65" charset="-120"/>
                  </a:rPr>
                  <a:t>摘要</a:t>
                </a: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本專題設計一運算放大器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(op)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，放大倍率為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1000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倍，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正負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電源為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-0.9V~+0.9V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，功率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消耗約為</a:t>
                </a:r>
                <a:r>
                  <a:rPr lang="en-US" altLang="zh-TW" sz="2800" dirty="0">
                    <a:latin typeface="標楷體" pitchFamily="65" charset="-120"/>
                    <a:ea typeface="標楷體" pitchFamily="65" charset="-120"/>
                  </a:rPr>
                  <a:t>2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mW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kumimoji="0" lang="en-US" altLang="zh-TW" sz="2800" dirty="0" err="1" smtClean="0">
                    <a:ea typeface="標楷體" pitchFamily="65" charset="-120"/>
                    <a:cs typeface="Times New Roman" pitchFamily="18" charset="0"/>
                  </a:rPr>
                  <a:t>Lowpass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(3dB 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point)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0.1</a:t>
                </a:r>
                <a:r>
                  <a:rPr kumimoji="0" lang="en-US" altLang="zh-TW" sz="2800" dirty="0" smtClean="0">
                    <a:ea typeface="標楷體" pitchFamily="65" charset="-120"/>
                    <a:cs typeface="Times New Roman" pitchFamily="18" charset="0"/>
                  </a:rPr>
                  <a:t>Hz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應用此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op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，設計一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使用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電晶體作為大電阻的生物信號放大器。晶片外再接上一級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200Hz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的低通濾波器。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本專題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使用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U18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製程製作</a:t>
                </a:r>
                <a:r>
                  <a:rPr kumimoji="0" lang="zh-TW" altLang="en-US" sz="2800" dirty="0">
                    <a:ea typeface="標楷體" pitchFamily="65" charset="-120"/>
                    <a:cs typeface="Times New Roman" pitchFamily="18" charset="0"/>
                  </a:rPr>
                  <a:t>，總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面積為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387.83</a:t>
                </a:r>
                <a:r>
                  <a:rPr kumimoji="0" lang="en-US" altLang="zh-TW" sz="2800" dirty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mx314.38</a:t>
                </a:r>
                <a:r>
                  <a:rPr kumimoji="0" lang="en-US" altLang="zh-TW" sz="2800" dirty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kumimoji="0" lang="en-US" altLang="zh-TW" sz="2800" dirty="0">
                    <a:ea typeface="標楷體" pitchFamily="65" charset="-120"/>
                    <a:cs typeface="Times New Roman" pitchFamily="18" charset="0"/>
                  </a:rPr>
                  <a:t>m 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spcBef>
                    <a:spcPct val="20000"/>
                  </a:spcBef>
                </a:pPr>
                <a:r>
                  <a:rPr lang="zh-TW" altLang="en-US" sz="3600" b="1" dirty="0" smtClean="0">
                    <a:latin typeface="標楷體" pitchFamily="65" charset="-120"/>
                    <a:ea typeface="標楷體" pitchFamily="65" charset="-120"/>
                  </a:rPr>
                  <a:t>系統</a:t>
                </a:r>
                <a:r>
                  <a:rPr lang="zh-TW" altLang="en-US" sz="3600" b="1" dirty="0">
                    <a:latin typeface="標楷體" pitchFamily="65" charset="-120"/>
                    <a:ea typeface="標楷體" pitchFamily="65" charset="-120"/>
                  </a:rPr>
                  <a:t>架構</a:t>
                </a: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本專題晶片內容為先設計</a:t>
                </a:r>
                <a:r>
                  <a:rPr lang="en-US" altLang="zh-TW" sz="2800" dirty="0" err="1" smtClean="0"/>
                  <a:t>twostage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放大器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電路作為</a:t>
                </a:r>
                <a:r>
                  <a:rPr lang="en-US" altLang="zh-TW" sz="2800" dirty="0"/>
                  <a:t>op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再應用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此</a:t>
                </a:r>
                <a:r>
                  <a:rPr lang="en-US" altLang="zh-TW" sz="2800" dirty="0"/>
                  <a:t>op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設計生物信號放大器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，之後接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一級非反向放大器</a:t>
                </a:r>
                <a:r>
                  <a:rPr lang="en-US" altLang="zh-TW" sz="2800" dirty="0"/>
                  <a:t>(</a:t>
                </a:r>
                <a:r>
                  <a:rPr lang="en-US" altLang="zh-TW" sz="2800" dirty="0" err="1"/>
                  <a:t>noninverting</a:t>
                </a:r>
                <a:r>
                  <a:rPr lang="en-US" altLang="zh-TW" sz="2800" dirty="0"/>
                  <a:t> amplifier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)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。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晶片電路結構如圖一。實際測量時，晶片外接一級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200Hz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的低通濾波器。</a:t>
                </a: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kumimoji="0" lang="zh-TW" altLang="en-US" sz="3200" dirty="0" smtClean="0">
                    <a:latin typeface="標楷體" pitchFamily="65" charset="-120"/>
                    <a:ea typeface="標楷體" pitchFamily="65" charset="-120"/>
                  </a:rPr>
                  <a:t>設計</a:t>
                </a:r>
                <a:r>
                  <a:rPr kumimoji="0" lang="zh-TW" altLang="en-US" sz="3200" dirty="0">
                    <a:latin typeface="標楷體" pitchFamily="65" charset="-120"/>
                    <a:ea typeface="標楷體" pitchFamily="65" charset="-120"/>
                  </a:rPr>
                  <a:t>原理</a:t>
                </a:r>
                <a:r>
                  <a:rPr kumimoji="0" lang="en-US" altLang="zh-TW" sz="32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  <a:endParaRPr kumimoji="0" lang="zh-TW" altLang="en-US" sz="3200" dirty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kumimoji="0" lang="en-US" altLang="zh-TW" sz="2800" dirty="0" err="1" smtClean="0">
                    <a:latin typeface="標楷體" pitchFamily="65" charset="-120"/>
                    <a:ea typeface="標楷體" pitchFamily="65" charset="-120"/>
                  </a:rPr>
                  <a:t>Twostage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放大器電路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en-US" altLang="zh-TW" sz="2800" dirty="0" err="1" smtClean="0">
                    <a:latin typeface="標楷體" pitchFamily="65" charset="-120"/>
                    <a:ea typeface="標楷體" pitchFamily="65" charset="-120"/>
                  </a:rPr>
                  <a:t>Twostage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放大器電路如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圖二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各電晶體尺寸列於圖三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，輸出的增益以及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phase </a:t>
                </a:r>
                <a:r>
                  <a:rPr kumimoji="0" lang="en-US" altLang="zh-TW" sz="2800" dirty="0" err="1" smtClean="0">
                    <a:latin typeface="標楷體" pitchFamily="65" charset="-120"/>
                    <a:ea typeface="標楷體" pitchFamily="65" charset="-120"/>
                  </a:rPr>
                  <a:t>margine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 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波形如圖四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電容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C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為米勒補償電容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，是為了將第二個極點移到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遠方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，使第一個極點變為主極點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(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極點分裂現象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)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。串聯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電阻</a:t>
                </a:r>
                <a:r>
                  <a:rPr kumimoji="0" lang="en-US" altLang="zh-TW" sz="2800" dirty="0">
                    <a:latin typeface="標楷體" pitchFamily="65" charset="-120"/>
                    <a:ea typeface="標楷體" pitchFamily="65" charset="-120"/>
                  </a:rPr>
                  <a:t>R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是為了將補償電容</a:t>
                </a:r>
                <a:r>
                  <a:rPr kumimoji="0" lang="en-US" altLang="zh-TW" sz="2800" dirty="0">
                    <a:latin typeface="標楷體" pitchFamily="65" charset="-120"/>
                    <a:ea typeface="標楷體" pitchFamily="65" charset="-120"/>
                  </a:rPr>
                  <a:t>C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造成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的正零點變成負零點。</a:t>
                </a: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為避免電路設計不當所造成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的</a:t>
                </a:r>
                <a:r>
                  <a:rPr kumimoji="0" lang="en-US" altLang="zh-TW" sz="2800" dirty="0">
                    <a:latin typeface="標楷體" pitchFamily="65" charset="-120"/>
                    <a:ea typeface="標楷體" pitchFamily="65" charset="-120"/>
                  </a:rPr>
                  <a:t>systematic output dc offset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設計</a:t>
                </a:r>
                <a:r>
                  <a:rPr kumimoji="0" lang="en-US" altLang="zh-TW" sz="2800" dirty="0" err="1">
                    <a:latin typeface="標楷體" pitchFamily="65" charset="-120"/>
                    <a:ea typeface="標楷體" pitchFamily="65" charset="-120"/>
                  </a:rPr>
                  <a:t>Mos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大小為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TW" sz="2800" i="1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kumimoji="0" lang="en-US" altLang="zh-TW" sz="28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𝑊</m:t>
                                </m:r>
                              </m:num>
                              <m:den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𝐿</m:t>
                                </m:r>
                              </m:den>
                            </m:f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)</m:t>
                            </m:r>
                          </m:e>
                          <m:sub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6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TW" sz="2800" i="1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kumimoji="0" lang="en-US" altLang="zh-TW" sz="28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𝑊</m:t>
                                </m:r>
                              </m:num>
                              <m:den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𝐿</m:t>
                                </m:r>
                              </m:den>
                            </m:f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)</m:t>
                            </m:r>
                          </m:e>
                          <m:sub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4</m:t>
                            </m:r>
                          </m:sub>
                        </m:sSub>
                      </m:den>
                    </m:f>
                    <m:r>
                      <a:rPr kumimoji="0" lang="en-US" altLang="zh-TW" sz="2800" i="1">
                        <a:latin typeface="Cambria Math"/>
                        <a:ea typeface="標楷體" pitchFamily="65" charset="-120"/>
                      </a:rPr>
                      <m:t>=2</m:t>
                    </m:r>
                    <m:f>
                      <m:fPr>
                        <m:ctrlPr>
                          <a:rPr kumimoji="0" lang="en-US" altLang="zh-TW" sz="2800" i="1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TW" sz="2800" i="1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kumimoji="0" lang="en-US" altLang="zh-TW" sz="28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𝑊</m:t>
                                </m:r>
                              </m:num>
                              <m:den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𝐿</m:t>
                                </m:r>
                              </m:den>
                            </m:f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)</m:t>
                            </m:r>
                          </m:e>
                          <m:sub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7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TW" sz="2800" i="1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(</m:t>
                            </m:r>
                            <m:f>
                              <m:fPr>
                                <m:type m:val="lin"/>
                                <m:ctrlPr>
                                  <a:rPr kumimoji="0" lang="en-US" altLang="zh-TW" sz="2800" i="1">
                                    <a:latin typeface="Cambria Math" panose="02040503050406030204" pitchFamily="18" charset="0"/>
                                    <a:ea typeface="標楷體" pitchFamily="65" charset="-12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𝑊</m:t>
                                </m:r>
                              </m:num>
                              <m:den>
                                <m:r>
                                  <a:rPr kumimoji="0" lang="en-US" altLang="zh-TW" sz="2800" i="1">
                                    <a:latin typeface="Cambria Math"/>
                                    <a:ea typeface="標楷體" pitchFamily="65" charset="-120"/>
                                  </a:rPr>
                                  <m:t>𝐿</m:t>
                                </m:r>
                              </m:den>
                            </m:f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)</m:t>
                            </m:r>
                          </m:e>
                          <m:sub>
                            <m:r>
                              <a:rPr kumimoji="0" lang="en-US" altLang="zh-TW" sz="2800" i="1">
                                <a:latin typeface="Cambria Math"/>
                                <a:ea typeface="標楷體" pitchFamily="65" charset="-120"/>
                              </a:rPr>
                              <m:t>5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此電路輸出倍率為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1000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倍。</a:t>
                </a: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生物訊號放大器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和</a:t>
                </a:r>
                <a:r>
                  <a:rPr lang="en-US" altLang="zh-TW" sz="2800" dirty="0" err="1"/>
                  <a:t>noninverting</a:t>
                </a:r>
                <a:r>
                  <a:rPr lang="en-US" altLang="zh-TW" sz="2800" dirty="0"/>
                  <a:t> amplifier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各元件的尺寸列於圖七。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第一</a:t>
                </a:r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級電路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 algn="just" defTabSz="1029846">
                  <a:spcBef>
                    <a:spcPct val="20000"/>
                  </a:spcBef>
                  <a:buFont typeface="Arial" pitchFamily="34" charset="0"/>
                  <a:buChar char="•"/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生物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訊號放大器</a:t>
                </a: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生物</a:t>
                </a:r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訊號放大器如圖五。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r>
                  <a:rPr kumimoji="0" lang="zh-TW" altLang="zh-TW" sz="2800" dirty="0">
                    <a:latin typeface="標楷體" pitchFamily="65" charset="-120"/>
                    <a:ea typeface="標楷體" pitchFamily="65" charset="-120"/>
                  </a:rPr>
                  <a:t>根據</a:t>
                </a:r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圖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五，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280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kumimoji="0"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𝐴</m:t>
                        </m:r>
                      </m:e>
                      <m:sub>
                        <m:r>
                          <a:rPr kumimoji="0"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𝑀</m:t>
                        </m:r>
                      </m:sub>
                    </m:sSub>
                    <m:r>
                      <a:rPr kumimoji="0" lang="en-US" altLang="zh-TW" sz="2800" b="0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f>
                      <m:fPr>
                        <m:type m:val="lin"/>
                        <m:ctrlPr>
                          <a:rPr kumimoji="0" lang="en-US" altLang="zh-TW" sz="28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kumimoji="0"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kumimoji="0"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altLang="zh-TW" sz="2800" i="1" dirty="0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kumimoji="0" lang="en-US" altLang="zh-TW" sz="2800" b="0" i="1" dirty="0" smtClean="0">
                            <a:latin typeface="Cambria Math"/>
                            <a:ea typeface="標楷體" pitchFamily="65" charset="-120"/>
                          </a:rPr>
                          <m:t>𝐶</m:t>
                        </m:r>
                      </m:e>
                      <m:sub>
                        <m:r>
                          <a:rPr kumimoji="0" lang="en-US" altLang="zh-TW" sz="2800" b="0" i="1" dirty="0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sub>
                    </m:sSub>
                    <m:r>
                      <a:rPr kumimoji="0" lang="zh-TW" altLang="en-US" sz="2800" b="0" i="1" dirty="0" smtClean="0">
                        <a:latin typeface="Cambria Math"/>
                        <a:ea typeface="標楷體" pitchFamily="65" charset="-120"/>
                      </a:rPr>
                      <m:t>，</m:t>
                    </m:r>
                    <m:sSub>
                      <m:sSubPr>
                        <m:ctrlPr>
                          <a:rPr kumimoji="0" lang="en-US" altLang="zh-TW" sz="2800" b="0" i="1" dirty="0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kumimoji="0" lang="en-US" altLang="zh-TW" sz="2800" b="0" i="1" dirty="0" smtClean="0">
                            <a:latin typeface="Cambria Math"/>
                            <a:ea typeface="標楷體" pitchFamily="65" charset="-120"/>
                          </a:rPr>
                          <m:t>𝐶</m:t>
                        </m:r>
                      </m:e>
                      <m:sub>
                        <m:r>
                          <a:rPr kumimoji="0" lang="en-US" altLang="zh-TW" sz="2800" b="0" i="1" dirty="0" smtClean="0">
                            <a:latin typeface="Cambria Math"/>
                            <a:ea typeface="標楷體" pitchFamily="65" charset="-120"/>
                          </a:rPr>
                          <m:t>𝐿</m:t>
                        </m:r>
                      </m:sub>
                    </m:sSub>
                    <m:r>
                      <a:rPr kumimoji="0" lang="en-US" altLang="zh-TW" sz="2800" b="0" i="1" dirty="0" smtClean="0">
                        <a:latin typeface="Cambria Math"/>
                        <a:ea typeface="Cambria Math"/>
                      </a:rPr>
                      <m:t>≫</m:t>
                    </m:r>
                    <m:sSub>
                      <m:sSubPr>
                        <m:ctrlPr>
                          <a:rPr kumimoji="0" lang="en-US" altLang="zh-TW" sz="2800" b="0" i="1" dirty="0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bPr>
                      <m:e>
                        <m:r>
                          <a:rPr kumimoji="0" lang="en-US" altLang="zh-TW" sz="2800" b="0" i="1" dirty="0" smtClean="0">
                            <a:latin typeface="Cambria Math"/>
                            <a:ea typeface="Cambria Math"/>
                          </a:rPr>
                          <m:t>𝐶</m:t>
                        </m:r>
                      </m:e>
                      <m:sub>
                        <m:r>
                          <a:rPr kumimoji="0" lang="en-US" altLang="zh-TW" sz="2800" b="0" i="1" dirty="0" smtClean="0">
                            <a:latin typeface="Cambria Math"/>
                            <a:ea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bandwidth</a:t>
                </a:r>
                <a:r>
                  <a:rPr lang="en-US" altLang="zh-TW" sz="2800" dirty="0">
                    <a:latin typeface="標楷體" pitchFamily="65" charset="-120"/>
                    <a:ea typeface="標楷體" pitchFamily="65" charset="-12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type m:val="lin"/>
                        <m:ctrlPr>
                          <a:rPr lang="en-US" altLang="zh-TW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800" i="1">
                                <a:latin typeface="Cambria Math"/>
                              </a:rPr>
                              <m:t>𝑔</m:t>
                            </m:r>
                          </m:e>
                          <m:sub>
                            <m:r>
                              <a:rPr lang="en-US" altLang="zh-TW" sz="2800" i="1">
                                <a:latin typeface="Cambria Math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TW" sz="2800" i="1">
                            <a:latin typeface="Cambria Math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TW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800" i="1">
                                <a:latin typeface="Cambria Math"/>
                              </a:rPr>
                              <m:t>𝐴</m:t>
                            </m:r>
                          </m:e>
                          <m:sub>
                            <m:r>
                              <a:rPr lang="en-US" altLang="zh-TW" sz="2800" i="1">
                                <a:latin typeface="Cambria Math"/>
                              </a:rPr>
                              <m:t>𝑀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sz="2800" i="1">
                                <a:latin typeface="Cambria Math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TW" sz="2800" i="1">
                                <a:latin typeface="Cambria Math"/>
                              </a:rPr>
                              <m:t>𝐿</m:t>
                            </m:r>
                          </m:sub>
                        </m:sSub>
                        <m:r>
                          <a:rPr lang="en-US" altLang="zh-TW" sz="2800" i="1"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zh-TW" altLang="en-US" sz="2800" b="0" i="1" smtClean="0">
                        <a:latin typeface="Cambria Math"/>
                      </a:rPr>
                      <m:t>，</m:t>
                    </m:r>
                  </m:oMath>
                </a14:m>
                <a:endParaRPr lang="en-US" altLang="zh-TW" sz="2800" b="0" dirty="0" smtClean="0">
                  <a:latin typeface="標楷體" pitchFamily="65" charset="-120"/>
                </a:endParaRPr>
              </a:p>
              <a:p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低頻</a:t>
                </a:r>
                <a:r>
                  <a:rPr lang="en-US" altLang="zh-TW" sz="2800" dirty="0">
                    <a:ea typeface="標楷體" pitchFamily="65" charset="-120"/>
                    <a:cs typeface="Times New Roman" pitchFamily="18" charset="0"/>
                  </a:rPr>
                  <a:t>cutoff</a:t>
                </a:r>
                <a:r>
                  <a:rPr lang="en-US" altLang="zh-TW" sz="2800" dirty="0">
                    <a:latin typeface="標楷體" pitchFamily="65" charset="-120"/>
                    <a:ea typeface="標楷體" pitchFamily="65" charset="-12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80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lang="zh-TW" altLang="en-US" sz="2800" i="1" smtClean="0">
                            <a:latin typeface="Cambria Math"/>
                            <a:ea typeface="標楷體" pitchFamily="65" charset="-120"/>
                          </a:rPr>
                          <m:t>𝜔</m:t>
                        </m:r>
                      </m:e>
                      <m:sub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𝐿</m:t>
                        </m:r>
                      </m:sub>
                    </m:sSub>
                    <m:r>
                      <a:rPr lang="en-US" altLang="zh-TW" sz="2800" b="0" i="1" smtClean="0">
                        <a:latin typeface="Cambria Math"/>
                        <a:ea typeface="標楷體" pitchFamily="65" charset="-120"/>
                      </a:rPr>
                      <m:t>=</m:t>
                    </m:r>
                    <m:f>
                      <m:fPr>
                        <m:type m:val="lin"/>
                        <m:ctrlPr>
                          <a:rPr lang="en-US" altLang="zh-TW" sz="28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(2</m:t>
                        </m:r>
                        <m:sSub>
                          <m:sSubPr>
                            <m:ctrlPr>
                              <a:rPr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𝑖𝑛𝑐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𝐶</m:t>
                            </m:r>
                          </m:e>
                          <m:sub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)</m:t>
                        </m:r>
                      </m:den>
                    </m:f>
                  </m:oMath>
                </a14:m>
                <a:r>
                  <a:rPr lang="zh-TW" altLang="zh-TW" sz="2800" dirty="0" smtClean="0"/>
                  <a:t>。</a:t>
                </a:r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電晶體</a:t>
                </a:r>
                <a:r>
                  <a:rPr kumimoji="0" lang="en-US" altLang="zh-TW" sz="2800" dirty="0">
                    <a:latin typeface="標楷體" pitchFamily="65" charset="-120"/>
                    <a:ea typeface="標楷體" pitchFamily="65" charset="-120"/>
                  </a:rPr>
                  <a:t>Ma–</a:t>
                </a:r>
                <a:r>
                  <a:rPr kumimoji="0" lang="en-US" altLang="zh-TW" sz="2800" dirty="0" err="1">
                    <a:latin typeface="標楷體" pitchFamily="65" charset="-120"/>
                    <a:ea typeface="標楷體" pitchFamily="65" charset="-120"/>
                  </a:rPr>
                  <a:t>Md</a:t>
                </a:r>
                <a:r>
                  <a:rPr kumimoji="0" lang="zh-TW" altLang="zh-TW" sz="2800" dirty="0">
                    <a:latin typeface="標楷體" pitchFamily="65" charset="-120"/>
                    <a:ea typeface="標楷體" pitchFamily="65" charset="-120"/>
                  </a:rPr>
                  <a:t>作為</a:t>
                </a:r>
                <a:r>
                  <a:rPr kumimoji="0" lang="en-US" altLang="zh-TW" sz="2800" dirty="0" err="1">
                    <a:latin typeface="標楷體" pitchFamily="65" charset="-120"/>
                    <a:ea typeface="標楷體" pitchFamily="65" charset="-120"/>
                  </a:rPr>
                  <a:t>pseudoresistors</a:t>
                </a:r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當</a:t>
                </a:r>
                <a:r>
                  <a:rPr lang="en-US" altLang="zh-TW" sz="2800" dirty="0">
                    <a:ea typeface="標楷體" pitchFamily="65" charset="-120"/>
                  </a:rPr>
                  <a:t>V</a:t>
                </a:r>
                <a:r>
                  <a:rPr lang="en-US" altLang="zh-TW" sz="2800" baseline="-25000" dirty="0">
                    <a:ea typeface="標楷體" pitchFamily="65" charset="-120"/>
                  </a:rPr>
                  <a:t>GS</a:t>
                </a:r>
                <a:r>
                  <a:rPr kumimoji="0" lang="zh-TW" altLang="zh-TW" sz="2800" dirty="0">
                    <a:latin typeface="標楷體" pitchFamily="65" charset="-120"/>
                    <a:ea typeface="標楷體" pitchFamily="65" charset="-120"/>
                  </a:rPr>
                  <a:t>為負值時，每顆電晶體作為二極體</a:t>
                </a:r>
                <a:r>
                  <a:rPr lang="en-US" altLang="zh-TW" sz="2800" dirty="0" err="1">
                    <a:ea typeface="標楷體" pitchFamily="65" charset="-120"/>
                  </a:rPr>
                  <a:t>pMOS</a:t>
                </a:r>
                <a:r>
                  <a:rPr kumimoji="0" lang="zh-TW" altLang="zh-TW" sz="2800" dirty="0">
                    <a:latin typeface="標楷體" pitchFamily="65" charset="-120"/>
                    <a:ea typeface="標楷體" pitchFamily="65" charset="-120"/>
                  </a:rPr>
                  <a:t>電晶體</a:t>
                </a:r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，</a:t>
                </a: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r>
                  <a:rPr kumimoji="0" lang="zh-TW" altLang="zh-TW" sz="2800" dirty="0" smtClean="0">
                    <a:latin typeface="標楷體" pitchFamily="65" charset="-120"/>
                    <a:ea typeface="標楷體" pitchFamily="65" charset="-120"/>
                  </a:rPr>
                  <a:t>當</a:t>
                </a:r>
                <a:r>
                  <a:rPr lang="en-US" altLang="zh-TW" sz="2800" dirty="0">
                    <a:ea typeface="標楷體" pitchFamily="65" charset="-120"/>
                  </a:rPr>
                  <a:t>V</a:t>
                </a:r>
                <a:r>
                  <a:rPr lang="en-US" altLang="zh-TW" sz="2800" baseline="-25000" dirty="0">
                    <a:ea typeface="標楷體" pitchFamily="65" charset="-120"/>
                  </a:rPr>
                  <a:t>GS</a:t>
                </a:r>
                <a:r>
                  <a:rPr kumimoji="0" lang="zh-TW" altLang="zh-TW" sz="2800" dirty="0">
                    <a:latin typeface="標楷體" pitchFamily="65" charset="-120"/>
                    <a:ea typeface="標楷體" pitchFamily="65" charset="-120"/>
                  </a:rPr>
                  <a:t>為正值時，每顆電晶體作為二極體連接方式的</a:t>
                </a:r>
                <a:r>
                  <a:rPr lang="en-US" altLang="zh-TW" sz="2800" dirty="0">
                    <a:ea typeface="標楷體" pitchFamily="65" charset="-120"/>
                  </a:rPr>
                  <a:t>BJT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設計</a:t>
                </a:r>
                <a:r>
                  <a:rPr lang="zh-TW" altLang="zh-TW" sz="2800" dirty="0">
                    <a:latin typeface="標楷體" pitchFamily="65" charset="-120"/>
                    <a:ea typeface="標楷體" pitchFamily="65" charset="-120"/>
                  </a:rPr>
                  <a:t>每顆電晶體大小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1</a:t>
                </a:r>
                <a:r>
                  <a:rPr lang="en-US" altLang="zh-TW" sz="2800" dirty="0" smtClean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mX50</a:t>
                </a:r>
                <a:r>
                  <a:rPr lang="en-US" altLang="zh-TW" sz="2800" dirty="0" smtClean="0">
                    <a:latin typeface="Symbol" pitchFamily="18" charset="2"/>
                    <a:ea typeface="標楷體" pitchFamily="65" charset="-120"/>
                  </a:rPr>
                  <a:t>m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m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，此電路使用電晶體設計出大電阻</a:t>
                </a:r>
                <a:r>
                  <a:rPr lang="zh-TW" altLang="zh-TW" sz="2800" dirty="0" smtClean="0">
                    <a:latin typeface="標楷體" pitchFamily="65" charset="-120"/>
                    <a:ea typeface="標楷體" pitchFamily="65" charset="-120"/>
                  </a:rPr>
                  <a:t>。</a:t>
                </a: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第二</a:t>
                </a:r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級電路</a:t>
                </a:r>
                <a:r>
                  <a:rPr lang="en-US" altLang="zh-TW" sz="2800" dirty="0" smtClean="0">
                    <a:latin typeface="標楷體" pitchFamily="65" charset="-120"/>
                    <a:ea typeface="標楷體" pitchFamily="65" charset="-120"/>
                  </a:rPr>
                  <a:t>:</a:t>
                </a:r>
              </a:p>
              <a:p>
                <a:pPr marL="457200" indent="-457200">
                  <a:buFont typeface="Arial" pitchFamily="34" charset="0"/>
                  <a:buChar char="•"/>
                </a:pPr>
                <a:r>
                  <a:rPr lang="en-US" altLang="zh-TW" sz="3200" dirty="0" err="1"/>
                  <a:t>noninverting</a:t>
                </a:r>
                <a:r>
                  <a:rPr lang="en-US" altLang="zh-TW" sz="3200" dirty="0"/>
                  <a:t> </a:t>
                </a:r>
                <a:r>
                  <a:rPr lang="en-US" altLang="zh-TW" sz="3200" dirty="0" smtClean="0"/>
                  <a:t>amplifier</a:t>
                </a:r>
                <a:r>
                  <a:rPr lang="en-US" altLang="zh-TW" sz="2800" dirty="0" smtClean="0"/>
                  <a:t>:</a:t>
                </a:r>
              </a:p>
              <a:p>
                <a:r>
                  <a:rPr lang="zh-TW" altLang="en-US" sz="2800" dirty="0">
                    <a:latin typeface="標楷體" pitchFamily="65" charset="-120"/>
                    <a:ea typeface="標楷體" pitchFamily="65" charset="-120"/>
                  </a:rPr>
                  <a:t>圖六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為</a:t>
                </a:r>
                <a:r>
                  <a:rPr lang="en-US" altLang="zh-TW" sz="3200" dirty="0" err="1"/>
                  <a:t>noninverting</a:t>
                </a:r>
                <a:r>
                  <a:rPr lang="en-US" altLang="zh-TW" sz="3200" dirty="0"/>
                  <a:t> </a:t>
                </a:r>
                <a:r>
                  <a:rPr lang="en-US" altLang="zh-TW" sz="3200" dirty="0" smtClean="0"/>
                  <a:t>amplifier</a:t>
                </a:r>
              </a:p>
              <a:p>
                <a:r>
                  <a:rPr kumimoji="0" lang="zh-TW" altLang="en-US" sz="2800" dirty="0">
                    <a:latin typeface="標楷體" pitchFamily="65" charset="-120"/>
                    <a:ea typeface="標楷體" pitchFamily="65" charset="-120"/>
                  </a:rPr>
                  <a:t>由圖得知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80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sSubPr>
                      <m:e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𝐴</m:t>
                        </m:r>
                      </m:e>
                      <m:sub>
                        <m:r>
                          <a:rPr lang="en-US" altLang="zh-TW" sz="2800" b="0" i="1" smtClean="0">
                            <a:latin typeface="Cambria Math"/>
                            <a:ea typeface="標楷體" pitchFamily="65" charset="-120"/>
                          </a:rPr>
                          <m:t>𝑀</m:t>
                        </m:r>
                      </m:sub>
                    </m:sSub>
                    <m:r>
                      <a:rPr lang="en-US" altLang="zh-TW" sz="2800" b="0" i="1" smtClean="0">
                        <a:latin typeface="Cambria Math"/>
                        <a:ea typeface="標楷體" pitchFamily="65" charset="-120"/>
                      </a:rPr>
                      <m:t>=1+</m:t>
                    </m:r>
                    <m:f>
                      <m:fPr>
                        <m:ctrlPr>
                          <a:rPr lang="en-US" altLang="zh-TW" sz="2800" b="0" i="1" smtClean="0">
                            <a:latin typeface="Cambria Math" panose="02040503050406030204" pitchFamily="18" charset="0"/>
                            <a:ea typeface="標楷體" pitchFamily="65" charset="-12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TW" sz="2800" b="0" i="1" smtClean="0">
                                <a:latin typeface="Cambria Math" panose="02040503050406030204" pitchFamily="18" charset="0"/>
                                <a:ea typeface="標楷體" pitchFamily="65" charset="-120"/>
                              </a:rPr>
                            </m:ctrlPr>
                          </m:sSubPr>
                          <m:e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𝑅</m:t>
                            </m:r>
                          </m:e>
                          <m:sub>
                            <m:r>
                              <a:rPr lang="en-US" altLang="zh-TW" sz="2800" b="0" i="1" smtClean="0">
                                <a:latin typeface="Cambria Math"/>
                                <a:ea typeface="標楷體" pitchFamily="65" charset="-12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 。</a:t>
                </a:r>
                <a:endParaRPr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endParaRPr lang="zh-TW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endParaRPr lang="zh-TW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en-US" altLang="zh-TW" sz="2800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kumimoji="0" lang="en-US" altLang="zh-TW" sz="2800" dirty="0" smtClean="0">
                    <a:latin typeface="標楷體" pitchFamily="65" charset="-120"/>
                    <a:ea typeface="標楷體" pitchFamily="65" charset="-120"/>
                  </a:rPr>
                  <a:t>				</a:t>
                </a:r>
                <a:r>
                  <a:rPr kumimoji="0" lang="zh-TW" altLang="en-US" sz="2800" dirty="0" smtClean="0">
                    <a:latin typeface="標楷體" pitchFamily="65" charset="-120"/>
                    <a:ea typeface="標楷體" pitchFamily="65" charset="-120"/>
                  </a:rPr>
                  <a:t>      </a:t>
                </a:r>
                <a:r>
                  <a:rPr lang="zh-TW" altLang="en-US" sz="2800" dirty="0" smtClean="0">
                    <a:latin typeface="標楷體" pitchFamily="65" charset="-120"/>
                    <a:ea typeface="標楷體" pitchFamily="65" charset="-120"/>
                  </a:rPr>
                  <a:t>　</a:t>
                </a:r>
                <a:endParaRPr lang="en-US" altLang="zh-TW" sz="280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280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2800" b="1" dirty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endParaRPr lang="en-US" altLang="zh-TW" sz="2800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zh-TW" altLang="en-US" sz="2800" dirty="0">
                  <a:latin typeface="標楷體" pitchFamily="65" charset="-120"/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15366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9265" y="5978051"/>
                <a:ext cx="13258709" cy="31266200"/>
              </a:xfrm>
              <a:prstGeom prst="rect">
                <a:avLst/>
              </a:prstGeom>
              <a:blipFill rotWithShape="1">
                <a:blip r:embed="rId5"/>
                <a:stretch>
                  <a:fillRect l="-2253" r="-220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72" name="文字方塊 60"/>
          <p:cNvSpPr txBox="1">
            <a:spLocks noChangeArrowheads="1"/>
          </p:cNvSpPr>
          <p:nvPr/>
        </p:nvSpPr>
        <p:spPr bwMode="auto">
          <a:xfrm>
            <a:off x="5464612" y="36657909"/>
            <a:ext cx="53685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>
                <a:ea typeface="標楷體" pitchFamily="65" charset="-120"/>
              </a:rPr>
              <a:t>圖五</a:t>
            </a:r>
            <a:r>
              <a:rPr lang="zh-TW" altLang="en-US" sz="2765" dirty="0" smtClean="0">
                <a:ea typeface="標楷體" pitchFamily="65" charset="-120"/>
              </a:rPr>
              <a:t>、</a:t>
            </a:r>
            <a:r>
              <a:rPr kumimoji="0" lang="zh-TW" altLang="en-US" sz="2800" dirty="0">
                <a:latin typeface="標楷體" pitchFamily="65" charset="-120"/>
                <a:ea typeface="標楷體" pitchFamily="65" charset="-120"/>
              </a:rPr>
              <a:t>生物訊號放大器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15373" name="文字方塊 61"/>
          <p:cNvSpPr txBox="1">
            <a:spLocks noChangeArrowheads="1"/>
          </p:cNvSpPr>
          <p:nvPr/>
        </p:nvSpPr>
        <p:spPr bwMode="auto">
          <a:xfrm>
            <a:off x="456565" y="36762493"/>
            <a:ext cx="476247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>
                <a:ea typeface="標楷體" pitchFamily="65" charset="-120"/>
              </a:rPr>
              <a:t>圖六</a:t>
            </a:r>
            <a:r>
              <a:rPr lang="zh-TW" altLang="en-US" sz="2800" dirty="0" smtClean="0">
                <a:ea typeface="標楷體" pitchFamily="65" charset="-120"/>
              </a:rPr>
              <a:t>、</a:t>
            </a:r>
            <a:r>
              <a:rPr lang="en-US" altLang="zh-TW" sz="2800" dirty="0"/>
              <a:t> </a:t>
            </a:r>
            <a:r>
              <a:rPr lang="en-US" altLang="zh-TW" sz="2800" dirty="0" err="1"/>
              <a:t>noninverting</a:t>
            </a:r>
            <a:r>
              <a:rPr lang="en-US" altLang="zh-TW" sz="2800" dirty="0"/>
              <a:t> amplifier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15386" name="文字方塊 53"/>
          <p:cNvSpPr txBox="1">
            <a:spLocks noChangeArrowheads="1"/>
          </p:cNvSpPr>
          <p:nvPr/>
        </p:nvSpPr>
        <p:spPr bwMode="auto">
          <a:xfrm>
            <a:off x="22159982" y="20138706"/>
            <a:ext cx="48646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圖十一、</a:t>
            </a:r>
            <a:r>
              <a:rPr kumimoji="0" lang="en-US" altLang="zh-TW" sz="24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pre-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sim</a:t>
            </a:r>
            <a:r>
              <a:rPr kumimoji="0" lang="zh-TW" altLang="en-US" sz="2800" dirty="0">
                <a:latin typeface="標楷體" pitchFamily="65" charset="-120"/>
                <a:ea typeface="標楷體" pitchFamily="65" charset="-120"/>
              </a:rPr>
              <a:t>模擬</a:t>
            </a:r>
            <a:r>
              <a:rPr kumimoji="0" lang="zh-TW" altLang="en-US" sz="2800" dirty="0" smtClean="0">
                <a:latin typeface="標楷體" pitchFamily="65" charset="-120"/>
                <a:ea typeface="標楷體" pitchFamily="65" charset="-120"/>
              </a:rPr>
              <a:t>波形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(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tt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)</a:t>
            </a:r>
            <a:endParaRPr kumimoji="0" lang="zh-TW" altLang="en-US" sz="2800" dirty="0"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387" name="矩形 6"/>
          <p:cNvSpPr>
            <a:spLocks noChangeArrowheads="1"/>
          </p:cNvSpPr>
          <p:nvPr/>
        </p:nvSpPr>
        <p:spPr bwMode="auto">
          <a:xfrm>
            <a:off x="16380782" y="23424732"/>
            <a:ext cx="342099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2765" dirty="0" smtClean="0">
                <a:ea typeface="標楷體" pitchFamily="65" charset="-120"/>
              </a:rPr>
              <a:t>圖十、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L</a:t>
            </a:r>
            <a:r>
              <a:rPr kumimoji="0" lang="en-US" altLang="zh-TW" sz="2800" dirty="0" smtClean="0">
                <a:ea typeface="標楷體" pitchFamily="65" charset="-120"/>
                <a:cs typeface="Times New Roman" pitchFamily="18" charset="0"/>
              </a:rPr>
              <a:t>ayout</a:t>
            </a:r>
            <a:r>
              <a:rPr lang="zh-TW" altLang="en-US" sz="2765" dirty="0" smtClean="0">
                <a:ea typeface="標楷體" pitchFamily="65" charset="-120"/>
              </a:rPr>
              <a:t>佈局圖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15388" name="矩形 98"/>
          <p:cNvSpPr>
            <a:spLocks noChangeArrowheads="1"/>
          </p:cNvSpPr>
          <p:nvPr/>
        </p:nvSpPr>
        <p:spPr bwMode="auto">
          <a:xfrm>
            <a:off x="20843837" y="24016851"/>
            <a:ext cx="77354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圖十二、</a:t>
            </a:r>
            <a:r>
              <a:rPr kumimoji="0" lang="en-US" altLang="zh-TW" sz="28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post-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sim</a:t>
            </a:r>
            <a:r>
              <a:rPr kumimoji="0" lang="zh-TW" altLang="en-US" sz="2800" dirty="0">
                <a:latin typeface="標楷體" pitchFamily="65" charset="-120"/>
                <a:ea typeface="標楷體" pitchFamily="65" charset="-120"/>
              </a:rPr>
              <a:t>模擬</a:t>
            </a:r>
            <a:r>
              <a:rPr kumimoji="0" lang="zh-TW" altLang="en-US" sz="2800" dirty="0" smtClean="0">
                <a:latin typeface="標楷體" pitchFamily="65" charset="-120"/>
                <a:ea typeface="標楷體" pitchFamily="65" charset="-120"/>
              </a:rPr>
              <a:t>波形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(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tt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)</a:t>
            </a:r>
            <a:endParaRPr kumimoji="0" lang="zh-TW" altLang="en-US" sz="2800" dirty="0">
              <a:ea typeface="標楷體" pitchFamily="65" charset="-120"/>
              <a:cs typeface="Times New Roman" pitchFamily="18" charset="0"/>
            </a:endParaRPr>
          </a:p>
        </p:txBody>
      </p:sp>
      <p:sp>
        <p:nvSpPr>
          <p:cNvPr id="15389" name="矩形 98"/>
          <p:cNvSpPr>
            <a:spLocks noChangeArrowheads="1"/>
          </p:cNvSpPr>
          <p:nvPr/>
        </p:nvSpPr>
        <p:spPr bwMode="auto">
          <a:xfrm>
            <a:off x="16088381" y="30832794"/>
            <a:ext cx="35103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2765" dirty="0">
                <a:ea typeface="標楷體" pitchFamily="65" charset="-120"/>
              </a:rPr>
              <a:t>圖</a:t>
            </a:r>
            <a:r>
              <a:rPr lang="zh-TW" altLang="en-US" sz="2765" dirty="0" smtClean="0">
                <a:ea typeface="標楷體" pitchFamily="65" charset="-120"/>
              </a:rPr>
              <a:t>十三、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量測方法圖</a:t>
            </a:r>
            <a:endParaRPr lang="zh-TW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2844006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graphicFrame>
        <p:nvGraphicFramePr>
          <p:cNvPr id="3" name="物件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5054583"/>
              </p:ext>
            </p:extLst>
          </p:nvPr>
        </p:nvGraphicFramePr>
        <p:xfrm>
          <a:off x="14586269" y="27437825"/>
          <a:ext cx="6714826" cy="31327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4" name="Visio" r:id="rId6" imgW="7227267" imgH="3368369" progId="Visio.Drawing.11">
                  <p:embed/>
                </p:oleObj>
              </mc:Choice>
              <mc:Fallback>
                <p:oleObj name="Visio" r:id="rId6" imgW="7227267" imgH="336836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86269" y="27437825"/>
                        <a:ext cx="6714826" cy="3132776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919" y="21495394"/>
            <a:ext cx="6561302" cy="379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6785" y="17877066"/>
            <a:ext cx="6293741" cy="5078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9" name="圖片 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6539" y="20838082"/>
            <a:ext cx="5689245" cy="317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0" name="圖片 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8065" y="16996716"/>
            <a:ext cx="5747720" cy="3199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98"/>
          <p:cNvSpPr>
            <a:spLocks noChangeArrowheads="1"/>
          </p:cNvSpPr>
          <p:nvPr/>
        </p:nvSpPr>
        <p:spPr bwMode="auto">
          <a:xfrm>
            <a:off x="427088" y="15880068"/>
            <a:ext cx="70206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800" dirty="0" smtClean="0">
                <a:ea typeface="標楷體" pitchFamily="65" charset="-120"/>
              </a:rPr>
              <a:t>圖一、晶片電路結構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47" name="矩形 98"/>
          <p:cNvSpPr>
            <a:spLocks noChangeArrowheads="1"/>
          </p:cNvSpPr>
          <p:nvPr/>
        </p:nvSpPr>
        <p:spPr bwMode="auto">
          <a:xfrm>
            <a:off x="8259383" y="15854668"/>
            <a:ext cx="43543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dirty="0" smtClean="0">
                <a:ea typeface="標楷體" pitchFamily="65" charset="-120"/>
              </a:rPr>
              <a:t>圖二、</a:t>
            </a:r>
            <a:r>
              <a:rPr lang="en-US" altLang="zh-TW" sz="2800" dirty="0" err="1" smtClean="0">
                <a:ea typeface="標楷體" pitchFamily="65" charset="-120"/>
              </a:rPr>
              <a:t>Twostage</a:t>
            </a:r>
            <a:r>
              <a:rPr lang="zh-TW" altLang="en-US" sz="2800" dirty="0" smtClean="0">
                <a:ea typeface="標楷體" pitchFamily="65" charset="-120"/>
              </a:rPr>
              <a:t>結構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48" name="矩形 98"/>
          <p:cNvSpPr>
            <a:spLocks noChangeArrowheads="1"/>
          </p:cNvSpPr>
          <p:nvPr/>
        </p:nvSpPr>
        <p:spPr bwMode="auto">
          <a:xfrm>
            <a:off x="1982754" y="25439447"/>
            <a:ext cx="31195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dirty="0" smtClean="0">
                <a:ea typeface="標楷體" pitchFamily="65" charset="-120"/>
              </a:rPr>
              <a:t>圖三、各</a:t>
            </a:r>
            <a:r>
              <a:rPr lang="en-US" altLang="zh-TW" sz="2800" dirty="0" smtClean="0">
                <a:ea typeface="標楷體" pitchFamily="65" charset="-120"/>
              </a:rPr>
              <a:t>MOS</a:t>
            </a:r>
            <a:r>
              <a:rPr lang="zh-TW" altLang="en-US" sz="2800" dirty="0" smtClean="0">
                <a:ea typeface="標楷體" pitchFamily="65" charset="-120"/>
              </a:rPr>
              <a:t>尺寸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49" name="矩形 98"/>
          <p:cNvSpPr>
            <a:spLocks noChangeArrowheads="1"/>
          </p:cNvSpPr>
          <p:nvPr/>
        </p:nvSpPr>
        <p:spPr bwMode="auto">
          <a:xfrm>
            <a:off x="7816114" y="25457371"/>
            <a:ext cx="63851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dirty="0" smtClean="0">
                <a:ea typeface="標楷體" pitchFamily="65" charset="-120"/>
              </a:rPr>
              <a:t>圖四、</a:t>
            </a:r>
            <a:r>
              <a:rPr kumimoji="0" lang="zh-TW" altLang="en-US" sz="2800" dirty="0" smtClean="0">
                <a:latin typeface="標楷體" pitchFamily="65" charset="-120"/>
                <a:ea typeface="標楷體" pitchFamily="65" charset="-120"/>
              </a:rPr>
              <a:t>輸出增益</a:t>
            </a:r>
            <a:r>
              <a:rPr kumimoji="0" lang="zh-TW" altLang="en-US" sz="2800" dirty="0">
                <a:latin typeface="標楷體" pitchFamily="65" charset="-120"/>
                <a:ea typeface="標楷體" pitchFamily="65" charset="-120"/>
              </a:rPr>
              <a:t>及</a:t>
            </a:r>
            <a:r>
              <a:rPr kumimoji="0" lang="en-US" altLang="zh-TW" sz="2800" dirty="0">
                <a:latin typeface="標楷體" pitchFamily="65" charset="-120"/>
                <a:ea typeface="標楷體" pitchFamily="65" charset="-120"/>
              </a:rPr>
              <a:t>phase </a:t>
            </a:r>
            <a:r>
              <a:rPr kumimoji="0" lang="en-US" altLang="zh-TW" sz="2800" dirty="0" err="1">
                <a:latin typeface="標楷體" pitchFamily="65" charset="-120"/>
                <a:ea typeface="標楷體" pitchFamily="65" charset="-120"/>
              </a:rPr>
              <a:t>margine</a:t>
            </a:r>
            <a:r>
              <a:rPr kumimoji="0" lang="en-US" altLang="zh-TW" sz="2800" dirty="0">
                <a:latin typeface="標楷體" pitchFamily="65" charset="-120"/>
                <a:ea typeface="標楷體" pitchFamily="65" charset="-120"/>
              </a:rPr>
              <a:t> </a:t>
            </a:r>
            <a:endParaRPr lang="zh-TW" altLang="en-US" sz="2800" dirty="0">
              <a:ea typeface="標楷體" pitchFamily="65" charset="-120"/>
            </a:endParaRPr>
          </a:p>
        </p:txBody>
      </p:sp>
      <p:pic>
        <p:nvPicPr>
          <p:cNvPr id="1056" name="Picture 3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347" y="21375340"/>
            <a:ext cx="6856682" cy="3918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矩形 100"/>
          <p:cNvSpPr>
            <a:spLocks noChangeArrowheads="1"/>
          </p:cNvSpPr>
          <p:nvPr/>
        </p:nvSpPr>
        <p:spPr bwMode="auto">
          <a:xfrm>
            <a:off x="22081216" y="30718494"/>
            <a:ext cx="568477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2765" dirty="0">
                <a:ea typeface="標楷體" pitchFamily="65" charset="-120"/>
              </a:rPr>
              <a:t>圖</a:t>
            </a:r>
            <a:r>
              <a:rPr lang="zh-TW" altLang="en-US" sz="2765" dirty="0" smtClean="0">
                <a:ea typeface="標楷體" pitchFamily="65" charset="-120"/>
              </a:rPr>
              <a:t>十四、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post-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sim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心跳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模擬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(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tt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)</a:t>
            </a:r>
            <a:endParaRPr kumimoji="0" lang="zh-TW" altLang="zh-TW" sz="2800" dirty="0">
              <a:ea typeface="標楷體" pitchFamily="65" charset="-120"/>
              <a:cs typeface="Times New Roman" pitchFamily="18" charset="0"/>
            </a:endParaRPr>
          </a:p>
        </p:txBody>
      </p:sp>
      <p:pic>
        <p:nvPicPr>
          <p:cNvPr id="1066" name="Picture 4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5051" y="33640785"/>
            <a:ext cx="11248531" cy="255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6862" y="9571921"/>
            <a:ext cx="3746147" cy="4897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文字方塊 53"/>
          <p:cNvSpPr txBox="1">
            <a:spLocks noChangeArrowheads="1"/>
          </p:cNvSpPr>
          <p:nvPr/>
        </p:nvSpPr>
        <p:spPr bwMode="auto">
          <a:xfrm>
            <a:off x="15065743" y="14525910"/>
            <a:ext cx="4946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圖八、</a:t>
            </a:r>
            <a:r>
              <a:rPr kumimoji="0" lang="en-US" altLang="zh-TW" sz="24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en-US" altLang="zh-TW" sz="2800" dirty="0" err="1">
                <a:ea typeface="標楷體" pitchFamily="65" charset="-120"/>
                <a:cs typeface="Times New Roman" pitchFamily="18" charset="0"/>
              </a:rPr>
              <a:t>Sallen</a:t>
            </a:r>
            <a:r>
              <a:rPr kumimoji="0" lang="en-US" altLang="zh-TW" sz="2800" dirty="0">
                <a:ea typeface="標楷體" pitchFamily="65" charset="-120"/>
                <a:cs typeface="Times New Roman" pitchFamily="18" charset="0"/>
              </a:rPr>
              <a:t>-Key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低通濾波器</a:t>
            </a:r>
            <a:endParaRPr lang="zh-TW" altLang="en-US" sz="2800" dirty="0">
              <a:ea typeface="標楷體" pitchFamily="65" charset="-120"/>
            </a:endParaRPr>
          </a:p>
        </p:txBody>
      </p:sp>
      <p:pic>
        <p:nvPicPr>
          <p:cNvPr id="1079" name="Picture 5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5401" y="9966638"/>
            <a:ext cx="6640383" cy="394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文字方塊 53"/>
          <p:cNvSpPr txBox="1">
            <a:spLocks noChangeArrowheads="1"/>
          </p:cNvSpPr>
          <p:nvPr/>
        </p:nvSpPr>
        <p:spPr bwMode="auto">
          <a:xfrm>
            <a:off x="21724524" y="14476070"/>
            <a:ext cx="504453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圖九、</a:t>
            </a:r>
            <a:r>
              <a:rPr kumimoji="0" lang="en-US" altLang="zh-TW" sz="2400" dirty="0" smtClean="0">
                <a:latin typeface="標楷體" pitchFamily="65" charset="-120"/>
                <a:ea typeface="標楷體" pitchFamily="65" charset="-120"/>
              </a:rPr>
              <a:t> 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低</a:t>
            </a:r>
            <a:r>
              <a:rPr lang="zh-TW" altLang="en-US" sz="2800" dirty="0">
                <a:latin typeface="標楷體" pitchFamily="65" charset="-120"/>
                <a:ea typeface="標楷體" pitchFamily="65" charset="-120"/>
              </a:rPr>
              <a:t>通</a:t>
            </a:r>
            <a:r>
              <a:rPr lang="zh-TW" altLang="en-US" sz="2800" dirty="0" smtClean="0">
                <a:latin typeface="標楷體" pitchFamily="65" charset="-120"/>
                <a:ea typeface="標楷體" pitchFamily="65" charset="-120"/>
              </a:rPr>
              <a:t>濾波器小訊號模型</a:t>
            </a:r>
            <a:endParaRPr lang="zh-TW" altLang="en-US" sz="2800" dirty="0">
              <a:ea typeface="標楷體" pitchFamily="65" charset="-120"/>
            </a:endParaRPr>
          </a:p>
        </p:txBody>
      </p:sp>
      <p:sp>
        <p:nvSpPr>
          <p:cNvPr id="44" name="矩形 98"/>
          <p:cNvSpPr>
            <a:spLocks noChangeArrowheads="1"/>
          </p:cNvSpPr>
          <p:nvPr/>
        </p:nvSpPr>
        <p:spPr bwMode="auto">
          <a:xfrm>
            <a:off x="19649397" y="36372564"/>
            <a:ext cx="35103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TW" altLang="en-US" sz="2765" dirty="0">
                <a:ea typeface="標楷體" pitchFamily="65" charset="-120"/>
              </a:rPr>
              <a:t>圖</a:t>
            </a:r>
            <a:r>
              <a:rPr lang="zh-TW" altLang="en-US" sz="2765" dirty="0" smtClean="0">
                <a:ea typeface="標楷體" pitchFamily="65" charset="-120"/>
              </a:rPr>
              <a:t>十五、規格表</a:t>
            </a:r>
            <a:endParaRPr lang="zh-TW" altLang="zh-TW" sz="2800" dirty="0"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100" name="Picture 7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759" y="10951730"/>
            <a:ext cx="5324475" cy="49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91" name="Picture 67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0804" y="27220582"/>
            <a:ext cx="6053622" cy="3282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1" name="Picture 77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65" y="11080317"/>
            <a:ext cx="7515225" cy="467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2" name="Picture 78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65" y="32626235"/>
            <a:ext cx="4445786" cy="3677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03" name="Picture 79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057" y="31398100"/>
            <a:ext cx="5938865" cy="5259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11" name="Picture 87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7550" y="31515350"/>
            <a:ext cx="2312048" cy="4429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文字方塊 60"/>
          <p:cNvSpPr txBox="1">
            <a:spLocks noChangeArrowheads="1"/>
          </p:cNvSpPr>
          <p:nvPr/>
        </p:nvSpPr>
        <p:spPr bwMode="auto">
          <a:xfrm>
            <a:off x="10044762" y="36193498"/>
            <a:ext cx="570006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圖七、</a:t>
            </a:r>
            <a:r>
              <a:rPr kumimoji="0" lang="zh-TW" altLang="en-US" sz="2800" dirty="0">
                <a:latin typeface="標楷體" pitchFamily="65" charset="-120"/>
                <a:ea typeface="標楷體" pitchFamily="65" charset="-120"/>
              </a:rPr>
              <a:t>生物訊號</a:t>
            </a:r>
            <a:r>
              <a:rPr kumimoji="0" lang="zh-TW" altLang="en-US" sz="2800" dirty="0" smtClean="0">
                <a:latin typeface="標楷體" pitchFamily="65" charset="-120"/>
                <a:ea typeface="標楷體" pitchFamily="65" charset="-120"/>
              </a:rPr>
              <a:t>放大器和</a:t>
            </a:r>
            <a:endParaRPr kumimoji="0" lang="en-US" altLang="zh-TW" sz="2800" dirty="0" smtClean="0">
              <a:latin typeface="標楷體" pitchFamily="65" charset="-120"/>
              <a:ea typeface="標楷體" pitchFamily="65" charset="-120"/>
            </a:endParaRPr>
          </a:p>
          <a:p>
            <a:pPr algn="ctr"/>
            <a:r>
              <a:rPr lang="en-US" altLang="zh-TW" sz="2800" dirty="0" err="1"/>
              <a:t>noninverting</a:t>
            </a:r>
            <a:r>
              <a:rPr lang="en-US" altLang="zh-TW" sz="2800" dirty="0"/>
              <a:t> amplifier</a:t>
            </a:r>
            <a:r>
              <a:rPr kumimoji="0" lang="zh-TW" altLang="en-US" sz="2800" dirty="0" smtClean="0">
                <a:latin typeface="標楷體" pitchFamily="65" charset="-120"/>
                <a:ea typeface="標楷體" pitchFamily="65" charset="-120"/>
              </a:rPr>
              <a:t>各元件尺寸表</a:t>
            </a:r>
            <a:endParaRPr lang="zh-TW" altLang="en-US" sz="2800" dirty="0">
              <a:ea typeface="標楷體" pitchFamily="65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4507</TotalTime>
  <Words>386</Words>
  <Application>Microsoft Office PowerPoint</Application>
  <PresentationFormat>自訂</PresentationFormat>
  <Paragraphs>117</Paragraphs>
  <Slides>1</Slides>
  <Notes>1</Notes>
  <HiddenSlides>0</HiddenSlides>
  <MMClips>0</MMClips>
  <ScaleCrop>false</ScaleCrop>
  <HeadingPairs>
    <vt:vector size="8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10" baseType="lpstr">
      <vt:lpstr>新細明體</vt:lpstr>
      <vt:lpstr>標楷體</vt:lpstr>
      <vt:lpstr>Arial</vt:lpstr>
      <vt:lpstr>Calibri</vt:lpstr>
      <vt:lpstr>Cambria Math</vt:lpstr>
      <vt:lpstr>Symbol</vt:lpstr>
      <vt:lpstr>Times New Roman</vt:lpstr>
      <vt:lpstr>預設簡報設計</vt:lpstr>
      <vt:lpstr>Visio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Jia Huey Lin</cp:lastModifiedBy>
  <cp:revision>336</cp:revision>
  <dcterms:created xsi:type="dcterms:W3CDTF">1601-01-01T00:00:00Z</dcterms:created>
  <dcterms:modified xsi:type="dcterms:W3CDTF">2015-12-03T12:27:18Z</dcterms:modified>
</cp:coreProperties>
</file>